
<file path=[Content_Types].xml><?xml version="1.0" encoding="utf-8"?>
<Types xmlns="http://schemas.openxmlformats.org/package/2006/content-types">
  <Default Extension="emf" ContentType="image/x-emf"/>
  <Default Extension="fntdata" ContentType="application/x-fontdata"/>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Tomorrow" panose="020B0604020202020204" charset="0"/>
      <p:regular r:id="rId13"/>
    </p:embeddedFont>
    <p:embeddedFont>
      <p:font typeface="Tomorrow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11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PowerPoint_Presentation.pptx"/><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hlinkClick r:id="" action="ppaction://ole?verb=0"/>
            <a:extLst>
              <a:ext uri="{FF2B5EF4-FFF2-40B4-BE49-F238E27FC236}">
                <a16:creationId xmlns:a16="http://schemas.microsoft.com/office/drawing/2014/main" id="{298D8CF9-DB51-4032-EF46-D9434986FB78}"/>
              </a:ext>
            </a:extLst>
          </p:cNvPr>
          <p:cNvGraphicFramePr>
            <a:graphicFrameLocks noChangeAspect="1"/>
          </p:cNvGraphicFramePr>
          <p:nvPr>
            <p:extLst>
              <p:ext uri="{D42A27DB-BD31-4B8C-83A1-F6EECF244321}">
                <p14:modId xmlns:p14="http://schemas.microsoft.com/office/powerpoint/2010/main" val="3822252571"/>
              </p:ext>
            </p:extLst>
          </p:nvPr>
        </p:nvGraphicFramePr>
        <p:xfrm>
          <a:off x="0" y="0"/>
          <a:ext cx="14630400" cy="8229600"/>
        </p:xfrm>
        <a:graphic>
          <a:graphicData uri="http://schemas.openxmlformats.org/presentationml/2006/ole">
            <mc:AlternateContent xmlns:mc="http://schemas.openxmlformats.org/markup-compatibility/2006">
              <mc:Choice xmlns:v="urn:schemas-microsoft-com:vml" Requires="v">
                <p:oleObj name="Presentation" r:id="rId2" imgW="4876821" imgH="3657797" progId="PowerPoint.Show.12">
                  <p:embed/>
                </p:oleObj>
              </mc:Choice>
              <mc:Fallback>
                <p:oleObj name="Presentation" r:id="rId2" imgW="4876821" imgH="3657797" progId="PowerPoint.Show.12">
                  <p:embed/>
                  <p:pic>
                    <p:nvPicPr>
                      <p:cNvPr id="0" name=""/>
                      <p:cNvPicPr/>
                      <p:nvPr/>
                    </p:nvPicPr>
                    <p:blipFill>
                      <a:blip r:embed="rId3"/>
                      <a:stretch>
                        <a:fillRect/>
                      </a:stretch>
                    </p:blipFill>
                    <p:spPr>
                      <a:xfrm>
                        <a:off x="0" y="0"/>
                        <a:ext cx="14630400" cy="8229600"/>
                      </a:xfrm>
                      <a:prstGeom prst="rect">
                        <a:avLst/>
                      </a:prstGeom>
                    </p:spPr>
                  </p:pic>
                </p:oleObj>
              </mc:Fallback>
            </mc:AlternateContent>
          </a:graphicData>
        </a:graphic>
      </p:graphicFrame>
    </p:spTree>
    <p:extLst>
      <p:ext uri="{BB962C8B-B14F-4D97-AF65-F5344CB8AC3E}">
        <p14:creationId xmlns:p14="http://schemas.microsoft.com/office/powerpoint/2010/main" val="3374824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11046976"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FINALLY OUR PROJECT PRESENTATION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420"/>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HEALTH RECORDS USING BLOCK CHAIN TECHNOLOGY</a:t>
            </a:r>
            <a:endParaRPr lang="en-US" sz="6150" dirty="0"/>
          </a:p>
        </p:txBody>
      </p:sp>
      <p:sp>
        <p:nvSpPr>
          <p:cNvPr id="4" name="Text 1"/>
          <p:cNvSpPr/>
          <p:nvPr/>
        </p:nvSpPr>
        <p:spPr>
          <a:xfrm>
            <a:off x="793790" y="55154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Blockchain technology is revolutionizing the way we manage and secure health records. By leveraging the decentralized, immutable nature of blockchain, healthcare organizations can enhance patient privacy, data integrity, and efficient data sharing.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6561653"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How Blockchain Works</a:t>
            </a:r>
            <a:endParaRPr lang="en-US" sz="4450" dirty="0"/>
          </a:p>
        </p:txBody>
      </p:sp>
      <p:sp>
        <p:nvSpPr>
          <p:cNvPr id="4" name="Shape 1"/>
          <p:cNvSpPr/>
          <p:nvPr/>
        </p:nvSpPr>
        <p:spPr>
          <a:xfrm>
            <a:off x="6605111" y="1907619"/>
            <a:ext cx="30480" cy="5463183"/>
          </a:xfrm>
          <a:prstGeom prst="roundRect">
            <a:avLst>
              <a:gd name="adj" fmla="val 111628"/>
            </a:avLst>
          </a:prstGeom>
          <a:solidFill>
            <a:srgbClr val="555553"/>
          </a:solidFill>
          <a:ln/>
        </p:spPr>
      </p:sp>
      <p:sp>
        <p:nvSpPr>
          <p:cNvPr id="5" name="Shape 2"/>
          <p:cNvSpPr/>
          <p:nvPr/>
        </p:nvSpPr>
        <p:spPr>
          <a:xfrm>
            <a:off x="6845022" y="2402681"/>
            <a:ext cx="793790" cy="30480"/>
          </a:xfrm>
          <a:prstGeom prst="roundRect">
            <a:avLst>
              <a:gd name="adj" fmla="val 111628"/>
            </a:avLst>
          </a:prstGeom>
          <a:solidFill>
            <a:srgbClr val="555553"/>
          </a:solidFill>
          <a:ln/>
        </p:spPr>
      </p:sp>
      <p:sp>
        <p:nvSpPr>
          <p:cNvPr id="6" name="Shape 3"/>
          <p:cNvSpPr/>
          <p:nvPr/>
        </p:nvSpPr>
        <p:spPr>
          <a:xfrm>
            <a:off x="6365200" y="2162770"/>
            <a:ext cx="510302" cy="510302"/>
          </a:xfrm>
          <a:prstGeom prst="roundRect">
            <a:avLst>
              <a:gd name="adj" fmla="val 6667"/>
            </a:avLst>
          </a:prstGeom>
          <a:solidFill>
            <a:srgbClr val="3C3C3A"/>
          </a:solidFill>
          <a:ln/>
        </p:spPr>
      </p:sp>
      <p:sp>
        <p:nvSpPr>
          <p:cNvPr id="7" name="Text 4"/>
          <p:cNvSpPr/>
          <p:nvPr/>
        </p:nvSpPr>
        <p:spPr>
          <a:xfrm>
            <a:off x="6542961" y="2247781"/>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Data Entry</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Health data is recorded and encrypted into individual blocks on the blockchain.</a:t>
            </a:r>
            <a:endParaRPr lang="en-US" sz="1750" dirty="0"/>
          </a:p>
        </p:txBody>
      </p:sp>
      <p:sp>
        <p:nvSpPr>
          <p:cNvPr id="10" name="Shape 7"/>
          <p:cNvSpPr/>
          <p:nvPr/>
        </p:nvSpPr>
        <p:spPr>
          <a:xfrm>
            <a:off x="6845022" y="4299347"/>
            <a:ext cx="793790" cy="30480"/>
          </a:xfrm>
          <a:prstGeom prst="roundRect">
            <a:avLst>
              <a:gd name="adj" fmla="val 111628"/>
            </a:avLst>
          </a:prstGeom>
          <a:solidFill>
            <a:srgbClr val="555553"/>
          </a:solidFill>
          <a:ln/>
        </p:spPr>
      </p:sp>
      <p:sp>
        <p:nvSpPr>
          <p:cNvPr id="11" name="Shape 8"/>
          <p:cNvSpPr/>
          <p:nvPr/>
        </p:nvSpPr>
        <p:spPr>
          <a:xfrm>
            <a:off x="6365200" y="4059436"/>
            <a:ext cx="510302" cy="510302"/>
          </a:xfrm>
          <a:prstGeom prst="roundRect">
            <a:avLst>
              <a:gd name="adj" fmla="val 6667"/>
            </a:avLst>
          </a:prstGeom>
          <a:solidFill>
            <a:srgbClr val="3C3C3A"/>
          </a:solidFill>
          <a:ln/>
        </p:spPr>
      </p:sp>
      <p:sp>
        <p:nvSpPr>
          <p:cNvPr id="12" name="Text 9"/>
          <p:cNvSpPr/>
          <p:nvPr/>
        </p:nvSpPr>
        <p:spPr>
          <a:xfrm>
            <a:off x="6506051" y="4144447"/>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Block Validation</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network of nodes verifies the validity of each new block through consensus mechanisms.</a:t>
            </a:r>
            <a:endParaRPr lang="en-US" sz="1750" dirty="0"/>
          </a:p>
        </p:txBody>
      </p:sp>
      <p:sp>
        <p:nvSpPr>
          <p:cNvPr id="15" name="Shape 12"/>
          <p:cNvSpPr/>
          <p:nvPr/>
        </p:nvSpPr>
        <p:spPr>
          <a:xfrm>
            <a:off x="6845022" y="6196013"/>
            <a:ext cx="793790" cy="30480"/>
          </a:xfrm>
          <a:prstGeom prst="roundRect">
            <a:avLst>
              <a:gd name="adj" fmla="val 111628"/>
            </a:avLst>
          </a:prstGeom>
          <a:solidFill>
            <a:srgbClr val="555553"/>
          </a:solidFill>
          <a:ln/>
        </p:spPr>
      </p:sp>
      <p:sp>
        <p:nvSpPr>
          <p:cNvPr id="16" name="Shape 13"/>
          <p:cNvSpPr/>
          <p:nvPr/>
        </p:nvSpPr>
        <p:spPr>
          <a:xfrm>
            <a:off x="6365200" y="5956102"/>
            <a:ext cx="510302" cy="510302"/>
          </a:xfrm>
          <a:prstGeom prst="roundRect">
            <a:avLst>
              <a:gd name="adj" fmla="val 6667"/>
            </a:avLst>
          </a:prstGeom>
          <a:solidFill>
            <a:srgbClr val="3C3C3A"/>
          </a:solidFill>
          <a:ln/>
        </p:spPr>
      </p:sp>
      <p:sp>
        <p:nvSpPr>
          <p:cNvPr id="17" name="Text 14"/>
          <p:cNvSpPr/>
          <p:nvPr/>
        </p:nvSpPr>
        <p:spPr>
          <a:xfrm>
            <a:off x="6506647" y="6041112"/>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C9C9C0"/>
                </a:solidFill>
                <a:latin typeface="Tomorrow Semi Bold" pitchFamily="34" charset="0"/>
                <a:ea typeface="Tomorrow Semi Bold" pitchFamily="34" charset="-122"/>
                <a:cs typeface="Tomorrow Semi Bold"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Secure Storage</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validated blocks are then added to the distributed ledger, creating an immutable record of health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776" y="691753"/>
            <a:ext cx="7695248" cy="1293495"/>
          </a:xfrm>
          <a:prstGeom prst="rect">
            <a:avLst/>
          </a:prstGeom>
          <a:noFill/>
          <a:ln/>
        </p:spPr>
        <p:txBody>
          <a:bodyPr wrap="square" lIns="0" tIns="0" rIns="0" bIns="0" rtlCol="0" anchor="t"/>
          <a:lstStyle/>
          <a:p>
            <a:pPr marL="0" indent="0">
              <a:lnSpc>
                <a:spcPts val="5050"/>
              </a:lnSpc>
              <a:buNone/>
            </a:pPr>
            <a:r>
              <a:rPr lang="en-US" sz="4050" dirty="0">
                <a:solidFill>
                  <a:srgbClr val="EDEDE8"/>
                </a:solidFill>
                <a:latin typeface="Tomorrow Semi Bold" pitchFamily="34" charset="0"/>
                <a:ea typeface="Tomorrow Semi Bold" pitchFamily="34" charset="-122"/>
                <a:cs typeface="Tomorrow Semi Bold" pitchFamily="34" charset="-120"/>
              </a:rPr>
              <a:t>Why Blockchain for Health Records</a:t>
            </a:r>
            <a:endParaRPr lang="en-US" sz="4050" dirty="0"/>
          </a:p>
        </p:txBody>
      </p:sp>
      <p:sp>
        <p:nvSpPr>
          <p:cNvPr id="4" name="Shape 1"/>
          <p:cNvSpPr/>
          <p:nvPr/>
        </p:nvSpPr>
        <p:spPr>
          <a:xfrm>
            <a:off x="6210776" y="2295644"/>
            <a:ext cx="3744158" cy="2517577"/>
          </a:xfrm>
          <a:prstGeom prst="roundRect">
            <a:avLst>
              <a:gd name="adj" fmla="val 1233"/>
            </a:avLst>
          </a:prstGeom>
          <a:solidFill>
            <a:srgbClr val="3C3C3A"/>
          </a:solidFill>
          <a:ln/>
        </p:spPr>
      </p:sp>
      <p:sp>
        <p:nvSpPr>
          <p:cNvPr id="5" name="Text 2"/>
          <p:cNvSpPr/>
          <p:nvPr/>
        </p:nvSpPr>
        <p:spPr>
          <a:xfrm>
            <a:off x="6417707" y="2502575"/>
            <a:ext cx="2587466" cy="323374"/>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Improved Privacy</a:t>
            </a:r>
            <a:endParaRPr lang="en-US" sz="2000" dirty="0"/>
          </a:p>
        </p:txBody>
      </p:sp>
      <p:sp>
        <p:nvSpPr>
          <p:cNvPr id="6" name="Text 3"/>
          <p:cNvSpPr/>
          <p:nvPr/>
        </p:nvSpPr>
        <p:spPr>
          <a:xfrm>
            <a:off x="6417707" y="2950131"/>
            <a:ext cx="3330297" cy="1656159"/>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Blockchain's decentralized nature and advanced cryptography enhance patient privacy by limiting unauthorized access to sensitive health data.</a:t>
            </a:r>
            <a:endParaRPr lang="en-US" sz="1600" dirty="0"/>
          </a:p>
        </p:txBody>
      </p:sp>
      <p:sp>
        <p:nvSpPr>
          <p:cNvPr id="7" name="Shape 4"/>
          <p:cNvSpPr/>
          <p:nvPr/>
        </p:nvSpPr>
        <p:spPr>
          <a:xfrm>
            <a:off x="10161865" y="2295644"/>
            <a:ext cx="3744158" cy="2517577"/>
          </a:xfrm>
          <a:prstGeom prst="roundRect">
            <a:avLst>
              <a:gd name="adj" fmla="val 1233"/>
            </a:avLst>
          </a:prstGeom>
          <a:solidFill>
            <a:srgbClr val="3C3C3A"/>
          </a:solidFill>
          <a:ln/>
        </p:spPr>
      </p:sp>
      <p:sp>
        <p:nvSpPr>
          <p:cNvPr id="8" name="Text 5"/>
          <p:cNvSpPr/>
          <p:nvPr/>
        </p:nvSpPr>
        <p:spPr>
          <a:xfrm>
            <a:off x="10368796" y="2502575"/>
            <a:ext cx="2587466" cy="323374"/>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Data Integrity</a:t>
            </a:r>
            <a:endParaRPr lang="en-US" sz="2000" dirty="0"/>
          </a:p>
        </p:txBody>
      </p:sp>
      <p:sp>
        <p:nvSpPr>
          <p:cNvPr id="9" name="Text 6"/>
          <p:cNvSpPr/>
          <p:nvPr/>
        </p:nvSpPr>
        <p:spPr>
          <a:xfrm>
            <a:off x="10368796" y="2950131"/>
            <a:ext cx="3330297" cy="1656159"/>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immutable nature of the blockchain ensures that health records cannot be altered or tampered with, preserving data integrity.</a:t>
            </a:r>
            <a:endParaRPr lang="en-US" sz="1600" dirty="0"/>
          </a:p>
        </p:txBody>
      </p:sp>
      <p:sp>
        <p:nvSpPr>
          <p:cNvPr id="10" name="Shape 7"/>
          <p:cNvSpPr/>
          <p:nvPr/>
        </p:nvSpPr>
        <p:spPr>
          <a:xfrm>
            <a:off x="6210776" y="5020151"/>
            <a:ext cx="3744158" cy="2517577"/>
          </a:xfrm>
          <a:prstGeom prst="roundRect">
            <a:avLst>
              <a:gd name="adj" fmla="val 1233"/>
            </a:avLst>
          </a:prstGeom>
          <a:solidFill>
            <a:srgbClr val="3C3C3A"/>
          </a:solidFill>
          <a:ln/>
        </p:spPr>
      </p:sp>
      <p:sp>
        <p:nvSpPr>
          <p:cNvPr id="11" name="Text 8"/>
          <p:cNvSpPr/>
          <p:nvPr/>
        </p:nvSpPr>
        <p:spPr>
          <a:xfrm>
            <a:off x="6417707" y="5227082"/>
            <a:ext cx="2587466" cy="323374"/>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Efficient Sharing</a:t>
            </a:r>
            <a:endParaRPr lang="en-US" sz="2000" dirty="0"/>
          </a:p>
        </p:txBody>
      </p:sp>
      <p:sp>
        <p:nvSpPr>
          <p:cNvPr id="12" name="Text 9"/>
          <p:cNvSpPr/>
          <p:nvPr/>
        </p:nvSpPr>
        <p:spPr>
          <a:xfrm>
            <a:off x="6417707" y="5674638"/>
            <a:ext cx="3330297" cy="1656159"/>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 facilitates secure and seamless sharing of health data among authorized healthcare providers, improving care coordination.</a:t>
            </a:r>
            <a:endParaRPr lang="en-US" sz="1600" dirty="0"/>
          </a:p>
        </p:txBody>
      </p:sp>
      <p:sp>
        <p:nvSpPr>
          <p:cNvPr id="13" name="Shape 10"/>
          <p:cNvSpPr/>
          <p:nvPr/>
        </p:nvSpPr>
        <p:spPr>
          <a:xfrm>
            <a:off x="10161865" y="5020151"/>
            <a:ext cx="3744158" cy="2517577"/>
          </a:xfrm>
          <a:prstGeom prst="roundRect">
            <a:avLst>
              <a:gd name="adj" fmla="val 1233"/>
            </a:avLst>
          </a:prstGeom>
          <a:solidFill>
            <a:srgbClr val="3C3C3A"/>
          </a:solidFill>
          <a:ln/>
        </p:spPr>
      </p:sp>
      <p:sp>
        <p:nvSpPr>
          <p:cNvPr id="14" name="Text 11"/>
          <p:cNvSpPr/>
          <p:nvPr/>
        </p:nvSpPr>
        <p:spPr>
          <a:xfrm>
            <a:off x="10368796" y="5227082"/>
            <a:ext cx="2587466" cy="323374"/>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Cost Savings</a:t>
            </a:r>
            <a:endParaRPr lang="en-US" sz="2000" dirty="0"/>
          </a:p>
        </p:txBody>
      </p:sp>
      <p:sp>
        <p:nvSpPr>
          <p:cNvPr id="15" name="Text 12"/>
          <p:cNvSpPr/>
          <p:nvPr/>
        </p:nvSpPr>
        <p:spPr>
          <a:xfrm>
            <a:off x="10368796" y="5674638"/>
            <a:ext cx="3330297" cy="1324928"/>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 technology can reduce administrative costs associated with traditional health data management systems.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154085"/>
            <a:ext cx="10197227" cy="646033"/>
          </a:xfrm>
          <a:prstGeom prst="rect">
            <a:avLst/>
          </a:prstGeom>
          <a:noFill/>
          <a:ln/>
        </p:spPr>
        <p:txBody>
          <a:bodyPr wrap="none" lIns="0" tIns="0" rIns="0" bIns="0" rtlCol="0" anchor="t"/>
          <a:lstStyle/>
          <a:p>
            <a:pPr marL="0" indent="0">
              <a:lnSpc>
                <a:spcPts val="5050"/>
              </a:lnSpc>
              <a:buNone/>
            </a:pPr>
            <a:r>
              <a:rPr lang="en-US" sz="4050" dirty="0">
                <a:solidFill>
                  <a:srgbClr val="EDEDE8"/>
                </a:solidFill>
                <a:latin typeface="Tomorrow Semi Bold" pitchFamily="34" charset="0"/>
                <a:ea typeface="Tomorrow Semi Bold" pitchFamily="34" charset="-122"/>
                <a:cs typeface="Tomorrow Semi Bold" pitchFamily="34" charset="-120"/>
              </a:rPr>
              <a:t>Blockchain Security for Health Records</a:t>
            </a:r>
            <a:endParaRPr lang="en-US" sz="4050" dirty="0"/>
          </a:p>
        </p:txBody>
      </p:sp>
      <p:sp>
        <p:nvSpPr>
          <p:cNvPr id="4" name="Shape 1"/>
          <p:cNvSpPr/>
          <p:nvPr/>
        </p:nvSpPr>
        <p:spPr>
          <a:xfrm>
            <a:off x="723543" y="4342686"/>
            <a:ext cx="465058" cy="465058"/>
          </a:xfrm>
          <a:prstGeom prst="roundRect">
            <a:avLst>
              <a:gd name="adj" fmla="val 6668"/>
            </a:avLst>
          </a:prstGeom>
          <a:solidFill>
            <a:srgbClr val="3C3C3A"/>
          </a:solidFill>
          <a:ln/>
        </p:spPr>
      </p:sp>
      <p:sp>
        <p:nvSpPr>
          <p:cNvPr id="5" name="Text 2"/>
          <p:cNvSpPr/>
          <p:nvPr/>
        </p:nvSpPr>
        <p:spPr>
          <a:xfrm>
            <a:off x="885468" y="4420195"/>
            <a:ext cx="14108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1</a:t>
            </a:r>
            <a:endParaRPr lang="en-US" sz="2400" dirty="0"/>
          </a:p>
        </p:txBody>
      </p:sp>
      <p:sp>
        <p:nvSpPr>
          <p:cNvPr id="6" name="Text 3"/>
          <p:cNvSpPr/>
          <p:nvPr/>
        </p:nvSpPr>
        <p:spPr>
          <a:xfrm>
            <a:off x="1395293" y="4342686"/>
            <a:ext cx="3291126"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Cryptographic Protection</a:t>
            </a:r>
            <a:endParaRPr lang="en-US" sz="2000" dirty="0"/>
          </a:p>
        </p:txBody>
      </p:sp>
      <p:sp>
        <p:nvSpPr>
          <p:cNvPr id="7" name="Text 4"/>
          <p:cNvSpPr/>
          <p:nvPr/>
        </p:nvSpPr>
        <p:spPr>
          <a:xfrm>
            <a:off x="1395293" y="4789527"/>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 utilizes advanced cryptographic techniques to secure health data, making it virtually impossible to tamper with.</a:t>
            </a:r>
            <a:endParaRPr lang="en-US" sz="1600" dirty="0"/>
          </a:p>
        </p:txBody>
      </p:sp>
      <p:sp>
        <p:nvSpPr>
          <p:cNvPr id="8" name="Shape 5"/>
          <p:cNvSpPr/>
          <p:nvPr/>
        </p:nvSpPr>
        <p:spPr>
          <a:xfrm>
            <a:off x="7418546" y="4342686"/>
            <a:ext cx="465058" cy="465058"/>
          </a:xfrm>
          <a:prstGeom prst="roundRect">
            <a:avLst>
              <a:gd name="adj" fmla="val 6668"/>
            </a:avLst>
          </a:prstGeom>
          <a:solidFill>
            <a:srgbClr val="3C3C3A"/>
          </a:solidFill>
          <a:ln/>
        </p:spPr>
      </p:sp>
      <p:sp>
        <p:nvSpPr>
          <p:cNvPr id="9" name="Text 6"/>
          <p:cNvSpPr/>
          <p:nvPr/>
        </p:nvSpPr>
        <p:spPr>
          <a:xfrm>
            <a:off x="7546896" y="4420195"/>
            <a:ext cx="20835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2</a:t>
            </a:r>
            <a:endParaRPr lang="en-US" sz="2400" dirty="0"/>
          </a:p>
        </p:txBody>
      </p:sp>
      <p:sp>
        <p:nvSpPr>
          <p:cNvPr id="10" name="Text 7"/>
          <p:cNvSpPr/>
          <p:nvPr/>
        </p:nvSpPr>
        <p:spPr>
          <a:xfrm>
            <a:off x="8090297" y="4342686"/>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Access Control</a:t>
            </a:r>
            <a:endParaRPr lang="en-US" sz="2000" dirty="0"/>
          </a:p>
        </p:txBody>
      </p:sp>
      <p:sp>
        <p:nvSpPr>
          <p:cNvPr id="11" name="Text 8"/>
          <p:cNvSpPr/>
          <p:nvPr/>
        </p:nvSpPr>
        <p:spPr>
          <a:xfrm>
            <a:off x="8090297" y="4789527"/>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Blockchain-based systems can implement granular access controls, allowing only authorized parties to view or modify health records.</a:t>
            </a:r>
            <a:endParaRPr lang="en-US" sz="1600" dirty="0"/>
          </a:p>
        </p:txBody>
      </p:sp>
      <p:sp>
        <p:nvSpPr>
          <p:cNvPr id="12" name="Shape 9"/>
          <p:cNvSpPr/>
          <p:nvPr/>
        </p:nvSpPr>
        <p:spPr>
          <a:xfrm>
            <a:off x="723543" y="6220658"/>
            <a:ext cx="465058" cy="465058"/>
          </a:xfrm>
          <a:prstGeom prst="roundRect">
            <a:avLst>
              <a:gd name="adj" fmla="val 6668"/>
            </a:avLst>
          </a:prstGeom>
          <a:solidFill>
            <a:srgbClr val="3C3C3A"/>
          </a:solidFill>
          <a:ln/>
        </p:spPr>
      </p:sp>
      <p:sp>
        <p:nvSpPr>
          <p:cNvPr id="13" name="Text 10"/>
          <p:cNvSpPr/>
          <p:nvPr/>
        </p:nvSpPr>
        <p:spPr>
          <a:xfrm>
            <a:off x="852488" y="6298168"/>
            <a:ext cx="20716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3</a:t>
            </a:r>
            <a:endParaRPr lang="en-US" sz="2400" dirty="0"/>
          </a:p>
        </p:txBody>
      </p:sp>
      <p:sp>
        <p:nvSpPr>
          <p:cNvPr id="14" name="Text 11"/>
          <p:cNvSpPr/>
          <p:nvPr/>
        </p:nvSpPr>
        <p:spPr>
          <a:xfrm>
            <a:off x="1395293" y="6220658"/>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Distributed Storage</a:t>
            </a:r>
            <a:endParaRPr lang="en-US" sz="2000" dirty="0"/>
          </a:p>
        </p:txBody>
      </p:sp>
      <p:sp>
        <p:nvSpPr>
          <p:cNvPr id="15" name="Text 12"/>
          <p:cNvSpPr/>
          <p:nvPr/>
        </p:nvSpPr>
        <p:spPr>
          <a:xfrm>
            <a:off x="1395293" y="6667500"/>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By storing health data across a decentralized network, blockchain reduces the risk of a single point of failure or data breach.</a:t>
            </a:r>
            <a:endParaRPr lang="en-US" sz="1600" dirty="0"/>
          </a:p>
        </p:txBody>
      </p:sp>
      <p:sp>
        <p:nvSpPr>
          <p:cNvPr id="16" name="Shape 13"/>
          <p:cNvSpPr/>
          <p:nvPr/>
        </p:nvSpPr>
        <p:spPr>
          <a:xfrm>
            <a:off x="7418546" y="6220658"/>
            <a:ext cx="465058" cy="465058"/>
          </a:xfrm>
          <a:prstGeom prst="roundRect">
            <a:avLst>
              <a:gd name="adj" fmla="val 6668"/>
            </a:avLst>
          </a:prstGeom>
          <a:solidFill>
            <a:srgbClr val="3C3C3A"/>
          </a:solidFill>
          <a:ln/>
        </p:spPr>
      </p:sp>
      <p:sp>
        <p:nvSpPr>
          <p:cNvPr id="17" name="Text 14"/>
          <p:cNvSpPr/>
          <p:nvPr/>
        </p:nvSpPr>
        <p:spPr>
          <a:xfrm>
            <a:off x="7546896" y="6298168"/>
            <a:ext cx="20835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4</a:t>
            </a:r>
            <a:endParaRPr lang="en-US" sz="2400" dirty="0"/>
          </a:p>
        </p:txBody>
      </p:sp>
      <p:sp>
        <p:nvSpPr>
          <p:cNvPr id="18" name="Text 15"/>
          <p:cNvSpPr/>
          <p:nvPr/>
        </p:nvSpPr>
        <p:spPr>
          <a:xfrm>
            <a:off x="8090297" y="6220658"/>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Audit Trail</a:t>
            </a:r>
            <a:endParaRPr lang="en-US" sz="2000" dirty="0"/>
          </a:p>
        </p:txBody>
      </p:sp>
      <p:sp>
        <p:nvSpPr>
          <p:cNvPr id="19" name="Text 16"/>
          <p:cNvSpPr/>
          <p:nvPr/>
        </p:nvSpPr>
        <p:spPr>
          <a:xfrm>
            <a:off x="8090297" y="6667500"/>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immutable ledger of the blockchain provides a transparent audit trail, enabling healthcare organizations to track all data modifications.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7058"/>
            <a:ext cx="11585615"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Benefits of Blockchain in Health Records</a:t>
            </a:r>
            <a:endParaRPr lang="en-US" sz="4450" dirty="0"/>
          </a:p>
        </p:txBody>
      </p:sp>
      <p:sp>
        <p:nvSpPr>
          <p:cNvPr id="3" name="Text 1"/>
          <p:cNvSpPr/>
          <p:nvPr/>
        </p:nvSpPr>
        <p:spPr>
          <a:xfrm>
            <a:off x="793790" y="3452813"/>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Improved Patient Outcomes</a:t>
            </a:r>
            <a:endParaRPr lang="en-US" sz="2200" dirty="0"/>
          </a:p>
        </p:txBody>
      </p:sp>
      <p:sp>
        <p:nvSpPr>
          <p:cNvPr id="4" name="Text 2"/>
          <p:cNvSpPr/>
          <p:nvPr/>
        </p:nvSpPr>
        <p:spPr>
          <a:xfrm>
            <a:off x="793790"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Secure and seamless data sharing enabled by blockchain can lead to better-informed clinical decisions and improved patient care.</a:t>
            </a:r>
            <a:endParaRPr lang="en-US" sz="1750" dirty="0"/>
          </a:p>
        </p:txBody>
      </p:sp>
      <p:sp>
        <p:nvSpPr>
          <p:cNvPr id="5" name="Text 3"/>
          <p:cNvSpPr/>
          <p:nvPr/>
        </p:nvSpPr>
        <p:spPr>
          <a:xfrm>
            <a:off x="5332928" y="3452813"/>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Enhanced Data Transparency</a:t>
            </a:r>
            <a:endParaRPr lang="en-US" sz="2200" dirty="0"/>
          </a:p>
        </p:txBody>
      </p:sp>
      <p:sp>
        <p:nvSpPr>
          <p:cNvPr id="6" name="Text 4"/>
          <p:cNvSpPr/>
          <p:nvPr/>
        </p:nvSpPr>
        <p:spPr>
          <a:xfrm>
            <a:off x="5332928"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immutable nature of blockchain provides healthcare organizations with a transparent view of all data transactions and changes.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Cost Reduction</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Blockchain's automation and streamlining of administrative processes can lead to significant cost savings for healthcare providers.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0569" y="764262"/>
            <a:ext cx="7662863" cy="1322308"/>
          </a:xfrm>
          <a:prstGeom prst="rect">
            <a:avLst/>
          </a:prstGeom>
          <a:noFill/>
          <a:ln/>
        </p:spPr>
        <p:txBody>
          <a:bodyPr wrap="square" lIns="0" tIns="0" rIns="0" bIns="0" rtlCol="0" anchor="t"/>
          <a:lstStyle/>
          <a:p>
            <a:pPr marL="0" indent="0">
              <a:lnSpc>
                <a:spcPts val="5200"/>
              </a:lnSpc>
              <a:buNone/>
            </a:pPr>
            <a:r>
              <a:rPr lang="en-US" sz="4150" dirty="0">
                <a:solidFill>
                  <a:srgbClr val="EDEDE8"/>
                </a:solidFill>
                <a:latin typeface="Tomorrow Semi Bold" pitchFamily="34" charset="0"/>
                <a:ea typeface="Tomorrow Semi Bold" pitchFamily="34" charset="-122"/>
                <a:cs typeface="Tomorrow Semi Bold" pitchFamily="34" charset="-120"/>
              </a:rPr>
              <a:t>Blockchain Use Cases in Healthcare</a:t>
            </a:r>
            <a:endParaRPr lang="en-US" sz="4150" dirty="0"/>
          </a:p>
        </p:txBody>
      </p:sp>
      <p:pic>
        <p:nvPicPr>
          <p:cNvPr id="4" name="Image 1" descr="preencoded.png"/>
          <p:cNvPicPr>
            <a:picLocks noChangeAspect="1"/>
          </p:cNvPicPr>
          <p:nvPr/>
        </p:nvPicPr>
        <p:blipFill>
          <a:blip r:embed="rId4"/>
          <a:stretch>
            <a:fillRect/>
          </a:stretch>
        </p:blipFill>
        <p:spPr>
          <a:xfrm>
            <a:off x="740569" y="2403872"/>
            <a:ext cx="528876" cy="528876"/>
          </a:xfrm>
          <a:prstGeom prst="rect">
            <a:avLst/>
          </a:prstGeom>
        </p:spPr>
      </p:pic>
      <p:sp>
        <p:nvSpPr>
          <p:cNvPr id="5" name="Text 1"/>
          <p:cNvSpPr/>
          <p:nvPr/>
        </p:nvSpPr>
        <p:spPr>
          <a:xfrm>
            <a:off x="740569" y="3144322"/>
            <a:ext cx="3454122" cy="330517"/>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Tomorrow Semi Bold" pitchFamily="34" charset="0"/>
                <a:ea typeface="Tomorrow Semi Bold" pitchFamily="34" charset="-122"/>
                <a:cs typeface="Tomorrow Semi Bold" pitchFamily="34" charset="-120"/>
              </a:rPr>
              <a:t>Electronic Health Records</a:t>
            </a:r>
            <a:endParaRPr lang="en-US" sz="2050" dirty="0"/>
          </a:p>
        </p:txBody>
      </p:sp>
      <p:sp>
        <p:nvSpPr>
          <p:cNvPr id="6" name="Text 2"/>
          <p:cNvSpPr/>
          <p:nvPr/>
        </p:nvSpPr>
        <p:spPr>
          <a:xfrm>
            <a:off x="740569" y="3601760"/>
            <a:ext cx="3672721" cy="1015484"/>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Secure and tamper-resistant storage of patient medical history and data.</a:t>
            </a:r>
            <a:endParaRPr lang="en-US" sz="1650" dirty="0"/>
          </a:p>
        </p:txBody>
      </p:sp>
      <p:pic>
        <p:nvPicPr>
          <p:cNvPr id="7" name="Image 2" descr="preencoded.png"/>
          <p:cNvPicPr>
            <a:picLocks noChangeAspect="1"/>
          </p:cNvPicPr>
          <p:nvPr/>
        </p:nvPicPr>
        <p:blipFill>
          <a:blip r:embed="rId5"/>
          <a:stretch>
            <a:fillRect/>
          </a:stretch>
        </p:blipFill>
        <p:spPr>
          <a:xfrm>
            <a:off x="4730591" y="2403872"/>
            <a:ext cx="528876" cy="528876"/>
          </a:xfrm>
          <a:prstGeom prst="rect">
            <a:avLst/>
          </a:prstGeom>
        </p:spPr>
      </p:pic>
      <p:sp>
        <p:nvSpPr>
          <p:cNvPr id="8" name="Text 3"/>
          <p:cNvSpPr/>
          <p:nvPr/>
        </p:nvSpPr>
        <p:spPr>
          <a:xfrm>
            <a:off x="4730591" y="3144322"/>
            <a:ext cx="2644854" cy="330517"/>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Tomorrow Semi Bold" pitchFamily="34" charset="0"/>
                <a:ea typeface="Tomorrow Semi Bold" pitchFamily="34" charset="-122"/>
                <a:cs typeface="Tomorrow Semi Bold" pitchFamily="34" charset="-120"/>
              </a:rPr>
              <a:t>Clinical Trials</a:t>
            </a:r>
            <a:endParaRPr lang="en-US" sz="2050" dirty="0"/>
          </a:p>
        </p:txBody>
      </p:sp>
      <p:sp>
        <p:nvSpPr>
          <p:cNvPr id="9" name="Text 4"/>
          <p:cNvSpPr/>
          <p:nvPr/>
        </p:nvSpPr>
        <p:spPr>
          <a:xfrm>
            <a:off x="4730591" y="3601760"/>
            <a:ext cx="3672840" cy="1015484"/>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Streamlined patient recruitment, data collection, and results reporting.</a:t>
            </a:r>
            <a:endParaRPr lang="en-US" sz="1650" dirty="0"/>
          </a:p>
        </p:txBody>
      </p:sp>
      <p:pic>
        <p:nvPicPr>
          <p:cNvPr id="10" name="Image 3" descr="preencoded.png"/>
          <p:cNvPicPr>
            <a:picLocks noChangeAspect="1"/>
          </p:cNvPicPr>
          <p:nvPr/>
        </p:nvPicPr>
        <p:blipFill>
          <a:blip r:embed="rId6"/>
          <a:stretch>
            <a:fillRect/>
          </a:stretch>
        </p:blipFill>
        <p:spPr>
          <a:xfrm>
            <a:off x="740569" y="5251966"/>
            <a:ext cx="528876" cy="528876"/>
          </a:xfrm>
          <a:prstGeom prst="rect">
            <a:avLst/>
          </a:prstGeom>
        </p:spPr>
      </p:pic>
      <p:sp>
        <p:nvSpPr>
          <p:cNvPr id="11" name="Text 5"/>
          <p:cNvSpPr/>
          <p:nvPr/>
        </p:nvSpPr>
        <p:spPr>
          <a:xfrm>
            <a:off x="740569" y="5992416"/>
            <a:ext cx="2644854" cy="330517"/>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Tomorrow Semi Bold" pitchFamily="34" charset="0"/>
                <a:ea typeface="Tomorrow Semi Bold" pitchFamily="34" charset="-122"/>
                <a:cs typeface="Tomorrow Semi Bold" pitchFamily="34" charset="-120"/>
              </a:rPr>
              <a:t>Supply Chain</a:t>
            </a:r>
            <a:endParaRPr lang="en-US" sz="2050" dirty="0"/>
          </a:p>
        </p:txBody>
      </p:sp>
      <p:sp>
        <p:nvSpPr>
          <p:cNvPr id="12" name="Text 6"/>
          <p:cNvSpPr/>
          <p:nvPr/>
        </p:nvSpPr>
        <p:spPr>
          <a:xfrm>
            <a:off x="740569" y="6449854"/>
            <a:ext cx="3672721" cy="1015484"/>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Improved visibility and traceability of pharmaceutical and medical device supply chains.</a:t>
            </a:r>
            <a:endParaRPr lang="en-US" sz="1650" dirty="0"/>
          </a:p>
        </p:txBody>
      </p:sp>
      <p:pic>
        <p:nvPicPr>
          <p:cNvPr id="13" name="Image 4" descr="preencoded.png"/>
          <p:cNvPicPr>
            <a:picLocks noChangeAspect="1"/>
          </p:cNvPicPr>
          <p:nvPr/>
        </p:nvPicPr>
        <p:blipFill>
          <a:blip r:embed="rId7"/>
          <a:stretch>
            <a:fillRect/>
          </a:stretch>
        </p:blipFill>
        <p:spPr>
          <a:xfrm>
            <a:off x="4730591" y="5251966"/>
            <a:ext cx="528876" cy="528876"/>
          </a:xfrm>
          <a:prstGeom prst="rect">
            <a:avLst/>
          </a:prstGeom>
        </p:spPr>
      </p:pic>
      <p:sp>
        <p:nvSpPr>
          <p:cNvPr id="14" name="Text 7"/>
          <p:cNvSpPr/>
          <p:nvPr/>
        </p:nvSpPr>
        <p:spPr>
          <a:xfrm>
            <a:off x="4730591" y="5992416"/>
            <a:ext cx="2644854" cy="330517"/>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Tomorrow Semi Bold" pitchFamily="34" charset="0"/>
                <a:ea typeface="Tomorrow Semi Bold" pitchFamily="34" charset="-122"/>
                <a:cs typeface="Tomorrow Semi Bold" pitchFamily="34" charset="-120"/>
              </a:rPr>
              <a:t>Insurance Claims</a:t>
            </a:r>
            <a:endParaRPr lang="en-US" sz="2050" dirty="0"/>
          </a:p>
        </p:txBody>
      </p:sp>
      <p:sp>
        <p:nvSpPr>
          <p:cNvPr id="15" name="Text 8"/>
          <p:cNvSpPr/>
          <p:nvPr/>
        </p:nvSpPr>
        <p:spPr>
          <a:xfrm>
            <a:off x="4730591" y="6449854"/>
            <a:ext cx="3672840" cy="1015484"/>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Automated and tamper-proof processing of insurance claims and payments.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EDEDE8"/>
                </a:solidFill>
                <a:latin typeface="Tomorrow Semi Bold" pitchFamily="34" charset="0"/>
                <a:ea typeface="Tomorrow Semi Bold" pitchFamily="34" charset="-122"/>
                <a:cs typeface="Tomorrow Semi Bold" pitchFamily="34" charset="-120"/>
              </a:rPr>
              <a:t>Patient Privacy and Data Integrity</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9C9C0"/>
                </a:solidFill>
                <a:latin typeface="Tomorrow Semi Bold" pitchFamily="34" charset="0"/>
                <a:ea typeface="Tomorrow Semi Bold" pitchFamily="34" charset="-122"/>
                <a:cs typeface="Tomorrow Semi Bold" pitchFamily="34" charset="-120"/>
              </a:rPr>
              <a:t>Encryption</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Health data is encrypted before being added to the blockchain, ensuring privacy.</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9C9C0"/>
                </a:solidFill>
                <a:latin typeface="Tomorrow Semi Bold" pitchFamily="34" charset="0"/>
                <a:ea typeface="Tomorrow Semi Bold" pitchFamily="34" charset="-122"/>
                <a:cs typeface="Tomorrow Semi Bold" pitchFamily="34" charset="-120"/>
              </a:rPr>
              <a:t>Access Control</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Granular access permissions allow only authorized parties to view or modify records.</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C9C9C0"/>
                </a:solidFill>
                <a:latin typeface="Tomorrow Semi Bold" pitchFamily="34" charset="0"/>
                <a:ea typeface="Tomorrow Semi Bold" pitchFamily="34" charset="-122"/>
                <a:cs typeface="Tomorrow Semi Bold" pitchFamily="34" charset="-120"/>
              </a:rPr>
              <a:t>Immutable Ledger</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The blockchain's distributed ledger prevents any unauthorized changes to patient data.</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154085"/>
            <a:ext cx="8439864" cy="646033"/>
          </a:xfrm>
          <a:prstGeom prst="rect">
            <a:avLst/>
          </a:prstGeom>
          <a:noFill/>
          <a:ln/>
        </p:spPr>
        <p:txBody>
          <a:bodyPr wrap="none" lIns="0" tIns="0" rIns="0" bIns="0" rtlCol="0" anchor="t"/>
          <a:lstStyle/>
          <a:p>
            <a:pPr marL="0" indent="0">
              <a:lnSpc>
                <a:spcPts val="5050"/>
              </a:lnSpc>
              <a:buNone/>
            </a:pPr>
            <a:r>
              <a:rPr lang="en-US" sz="4050" dirty="0">
                <a:solidFill>
                  <a:srgbClr val="EDEDE8"/>
                </a:solidFill>
                <a:latin typeface="Tomorrow Semi Bold" pitchFamily="34" charset="0"/>
                <a:ea typeface="Tomorrow Semi Bold" pitchFamily="34" charset="-122"/>
                <a:cs typeface="Tomorrow Semi Bold" pitchFamily="34" charset="-120"/>
              </a:rPr>
              <a:t>Future Trends and Opportunities</a:t>
            </a:r>
            <a:endParaRPr lang="en-US" sz="4050" dirty="0"/>
          </a:p>
        </p:txBody>
      </p:sp>
      <p:sp>
        <p:nvSpPr>
          <p:cNvPr id="4" name="Shape 1"/>
          <p:cNvSpPr/>
          <p:nvPr/>
        </p:nvSpPr>
        <p:spPr>
          <a:xfrm>
            <a:off x="723543" y="4342686"/>
            <a:ext cx="465058" cy="465058"/>
          </a:xfrm>
          <a:prstGeom prst="roundRect">
            <a:avLst>
              <a:gd name="adj" fmla="val 6668"/>
            </a:avLst>
          </a:prstGeom>
          <a:solidFill>
            <a:srgbClr val="3C3C3A"/>
          </a:solidFill>
          <a:ln/>
        </p:spPr>
      </p:sp>
      <p:sp>
        <p:nvSpPr>
          <p:cNvPr id="5" name="Text 2"/>
          <p:cNvSpPr/>
          <p:nvPr/>
        </p:nvSpPr>
        <p:spPr>
          <a:xfrm>
            <a:off x="885468" y="4420195"/>
            <a:ext cx="14108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1</a:t>
            </a:r>
            <a:endParaRPr lang="en-US" sz="2400" dirty="0"/>
          </a:p>
        </p:txBody>
      </p:sp>
      <p:sp>
        <p:nvSpPr>
          <p:cNvPr id="6" name="Text 3"/>
          <p:cNvSpPr/>
          <p:nvPr/>
        </p:nvSpPr>
        <p:spPr>
          <a:xfrm>
            <a:off x="1395293" y="4342686"/>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Interoperability</a:t>
            </a:r>
            <a:endParaRPr lang="en-US" sz="2000" dirty="0"/>
          </a:p>
        </p:txBody>
      </p:sp>
      <p:sp>
        <p:nvSpPr>
          <p:cNvPr id="7" name="Text 4"/>
          <p:cNvSpPr/>
          <p:nvPr/>
        </p:nvSpPr>
        <p:spPr>
          <a:xfrm>
            <a:off x="1395293" y="4789527"/>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Blockchain-based systems will enable seamless data exchange between healthcare providers, improving care coordination.</a:t>
            </a:r>
            <a:endParaRPr lang="en-US" sz="1600" dirty="0"/>
          </a:p>
        </p:txBody>
      </p:sp>
      <p:sp>
        <p:nvSpPr>
          <p:cNvPr id="8" name="Shape 5"/>
          <p:cNvSpPr/>
          <p:nvPr/>
        </p:nvSpPr>
        <p:spPr>
          <a:xfrm>
            <a:off x="7418546" y="4342686"/>
            <a:ext cx="465058" cy="465058"/>
          </a:xfrm>
          <a:prstGeom prst="roundRect">
            <a:avLst>
              <a:gd name="adj" fmla="val 6668"/>
            </a:avLst>
          </a:prstGeom>
          <a:solidFill>
            <a:srgbClr val="3C3C3A"/>
          </a:solidFill>
          <a:ln/>
        </p:spPr>
      </p:sp>
      <p:sp>
        <p:nvSpPr>
          <p:cNvPr id="9" name="Text 6"/>
          <p:cNvSpPr/>
          <p:nvPr/>
        </p:nvSpPr>
        <p:spPr>
          <a:xfrm>
            <a:off x="7546896" y="4420195"/>
            <a:ext cx="20835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2</a:t>
            </a:r>
            <a:endParaRPr lang="en-US" sz="2400" dirty="0"/>
          </a:p>
        </p:txBody>
      </p:sp>
      <p:sp>
        <p:nvSpPr>
          <p:cNvPr id="10" name="Text 7"/>
          <p:cNvSpPr/>
          <p:nvPr/>
        </p:nvSpPr>
        <p:spPr>
          <a:xfrm>
            <a:off x="8090297" y="4342686"/>
            <a:ext cx="2631996"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Patient-Centric Care</a:t>
            </a:r>
            <a:endParaRPr lang="en-US" sz="2000" dirty="0"/>
          </a:p>
        </p:txBody>
      </p:sp>
      <p:sp>
        <p:nvSpPr>
          <p:cNvPr id="11" name="Text 8"/>
          <p:cNvSpPr/>
          <p:nvPr/>
        </p:nvSpPr>
        <p:spPr>
          <a:xfrm>
            <a:off x="8090297" y="4789527"/>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Patients will have greater control and ownership over their health data, empowering them to make more informed decisions.</a:t>
            </a:r>
            <a:endParaRPr lang="en-US" sz="1600" dirty="0"/>
          </a:p>
        </p:txBody>
      </p:sp>
      <p:sp>
        <p:nvSpPr>
          <p:cNvPr id="12" name="Shape 9"/>
          <p:cNvSpPr/>
          <p:nvPr/>
        </p:nvSpPr>
        <p:spPr>
          <a:xfrm>
            <a:off x="723543" y="6220658"/>
            <a:ext cx="465058" cy="465058"/>
          </a:xfrm>
          <a:prstGeom prst="roundRect">
            <a:avLst>
              <a:gd name="adj" fmla="val 6668"/>
            </a:avLst>
          </a:prstGeom>
          <a:solidFill>
            <a:srgbClr val="3C3C3A"/>
          </a:solidFill>
          <a:ln/>
        </p:spPr>
      </p:sp>
      <p:sp>
        <p:nvSpPr>
          <p:cNvPr id="13" name="Text 10"/>
          <p:cNvSpPr/>
          <p:nvPr/>
        </p:nvSpPr>
        <p:spPr>
          <a:xfrm>
            <a:off x="852488" y="6298168"/>
            <a:ext cx="20716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3</a:t>
            </a:r>
            <a:endParaRPr lang="en-US" sz="2400" dirty="0"/>
          </a:p>
        </p:txBody>
      </p:sp>
      <p:sp>
        <p:nvSpPr>
          <p:cNvPr id="14" name="Text 11"/>
          <p:cNvSpPr/>
          <p:nvPr/>
        </p:nvSpPr>
        <p:spPr>
          <a:xfrm>
            <a:off x="1395293" y="6220658"/>
            <a:ext cx="2725817"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Artificial Intelligence</a:t>
            </a:r>
            <a:endParaRPr lang="en-US" sz="2000" dirty="0"/>
          </a:p>
        </p:txBody>
      </p:sp>
      <p:sp>
        <p:nvSpPr>
          <p:cNvPr id="15" name="Text 12"/>
          <p:cNvSpPr/>
          <p:nvPr/>
        </p:nvSpPr>
        <p:spPr>
          <a:xfrm>
            <a:off x="1395293" y="6667500"/>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integration of blockchain and AI will unlock new possibilities for predictive analytics and personalized medicine.</a:t>
            </a:r>
            <a:endParaRPr lang="en-US" sz="1600" dirty="0"/>
          </a:p>
        </p:txBody>
      </p:sp>
      <p:sp>
        <p:nvSpPr>
          <p:cNvPr id="16" name="Shape 13"/>
          <p:cNvSpPr/>
          <p:nvPr/>
        </p:nvSpPr>
        <p:spPr>
          <a:xfrm>
            <a:off x="7418546" y="6220658"/>
            <a:ext cx="465058" cy="465058"/>
          </a:xfrm>
          <a:prstGeom prst="roundRect">
            <a:avLst>
              <a:gd name="adj" fmla="val 6668"/>
            </a:avLst>
          </a:prstGeom>
          <a:solidFill>
            <a:srgbClr val="3C3C3A"/>
          </a:solidFill>
          <a:ln/>
        </p:spPr>
      </p:sp>
      <p:sp>
        <p:nvSpPr>
          <p:cNvPr id="17" name="Text 14"/>
          <p:cNvSpPr/>
          <p:nvPr/>
        </p:nvSpPr>
        <p:spPr>
          <a:xfrm>
            <a:off x="7546896" y="6298168"/>
            <a:ext cx="208359" cy="310039"/>
          </a:xfrm>
          <a:prstGeom prst="rect">
            <a:avLst/>
          </a:prstGeom>
          <a:noFill/>
          <a:ln/>
        </p:spPr>
        <p:txBody>
          <a:bodyPr wrap="none" lIns="0" tIns="0" rIns="0" bIns="0" rtlCol="0" anchor="t"/>
          <a:lstStyle/>
          <a:p>
            <a:pPr marL="0" indent="0" algn="ctr">
              <a:lnSpc>
                <a:spcPts val="2400"/>
              </a:lnSpc>
              <a:buNone/>
            </a:pPr>
            <a:r>
              <a:rPr lang="en-US" sz="2400" dirty="0">
                <a:solidFill>
                  <a:srgbClr val="C9C9C0"/>
                </a:solidFill>
                <a:latin typeface="Tomorrow Semi Bold" pitchFamily="34" charset="0"/>
                <a:ea typeface="Tomorrow Semi Bold" pitchFamily="34" charset="-122"/>
                <a:cs typeface="Tomorrow Semi Bold" pitchFamily="34" charset="-120"/>
              </a:rPr>
              <a:t>4</a:t>
            </a:r>
            <a:endParaRPr lang="en-US" sz="2400" dirty="0"/>
          </a:p>
        </p:txBody>
      </p:sp>
      <p:sp>
        <p:nvSpPr>
          <p:cNvPr id="18" name="Text 15"/>
          <p:cNvSpPr/>
          <p:nvPr/>
        </p:nvSpPr>
        <p:spPr>
          <a:xfrm>
            <a:off x="8090297" y="6220658"/>
            <a:ext cx="3595926" cy="32289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Decentralized Clinical Trials</a:t>
            </a:r>
            <a:endParaRPr lang="en-US" sz="2000" dirty="0"/>
          </a:p>
        </p:txBody>
      </p:sp>
      <p:sp>
        <p:nvSpPr>
          <p:cNvPr id="19" name="Text 16"/>
          <p:cNvSpPr/>
          <p:nvPr/>
        </p:nvSpPr>
        <p:spPr>
          <a:xfrm>
            <a:off x="8090297" y="6667500"/>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Blockchain will facilitate the decentralization of clinical trials, making them more accessible and efficient.</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558</Words>
  <Application>Microsoft Office PowerPoint</Application>
  <PresentationFormat>Custom</PresentationFormat>
  <Paragraphs>80</Paragraphs>
  <Slides>10</Slides>
  <Notes>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5" baseType="lpstr">
      <vt:lpstr>Tomorrow</vt:lpstr>
      <vt:lpstr>Tomorrow Semi Bold</vt:lpstr>
      <vt:lpstr>Arial</vt:lpstr>
      <vt:lpstr>Office Theme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naveen anbu</cp:lastModifiedBy>
  <cp:revision>2</cp:revision>
  <dcterms:created xsi:type="dcterms:W3CDTF">2024-10-19T10:57:47Z</dcterms:created>
  <dcterms:modified xsi:type="dcterms:W3CDTF">2024-10-19T13:04:54Z</dcterms:modified>
</cp:coreProperties>
</file>